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sldIdLst>
    <p:sldId id="636" r:id="rId2"/>
    <p:sldId id="681" r:id="rId3"/>
    <p:sldId id="686" r:id="rId4"/>
    <p:sldId id="679" r:id="rId5"/>
    <p:sldId id="684" r:id="rId6"/>
    <p:sldId id="683" r:id="rId7"/>
    <p:sldId id="687" r:id="rId8"/>
    <p:sldId id="682" r:id="rId9"/>
    <p:sldId id="689" r:id="rId10"/>
    <p:sldId id="688" r:id="rId11"/>
    <p:sldId id="685" r:id="rId12"/>
    <p:sldId id="678" r:id="rId13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2880" userDrawn="1">
          <p15:clr>
            <a:srgbClr val="A4A3A4"/>
          </p15:clr>
        </p15:guide>
        <p15:guide id="5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chsel, Julia GIZ" initials="DJG" lastIdx="1" clrIdx="0">
    <p:extLst/>
  </p:cmAuthor>
  <p:cmAuthor id="2" name="Strobel, Chiara GIZ" initials="SCG" lastIdx="15" clrIdx="1">
    <p:extLst/>
  </p:cmAuthor>
  <p:cmAuthor id="3" name="Bauer, Vanessa GIZ" initials="BVG" lastIdx="1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859"/>
    <a:srgbClr val="F8E946"/>
    <a:srgbClr val="E6E6E6"/>
    <a:srgbClr val="C80F0F"/>
    <a:srgbClr val="C00000"/>
    <a:srgbClr val="CC00CC"/>
    <a:srgbClr val="232120"/>
    <a:srgbClr val="FFFFFF"/>
    <a:srgbClr val="E7E6E6"/>
    <a:srgbClr val="D6B9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94" autoAdjust="0"/>
    <p:restoredTop sz="87660" autoAdjust="0"/>
  </p:normalViewPr>
  <p:slideViewPr>
    <p:cSldViewPr snapToGrid="0">
      <p:cViewPr varScale="1">
        <p:scale>
          <a:sx n="79" d="100"/>
          <a:sy n="79" d="100"/>
        </p:scale>
        <p:origin x="1132" y="48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-3078"/>
    </p:cViewPr>
  </p:outlineViewPr>
  <p:notesTextViewPr>
    <p:cViewPr>
      <p:scale>
        <a:sx n="176" d="100"/>
        <a:sy n="176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3BDE53C-E68A-42E6-AFB0-AF5C1BDE8E3C}" type="datetimeFigureOut">
              <a:rPr lang="en-GB" smtClean="0"/>
              <a:pPr/>
              <a:t>10/06/2019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Formatvorlagen</a:t>
            </a:r>
            <a:r>
              <a:rPr lang="en-GB" dirty="0"/>
              <a:t> des </a:t>
            </a:r>
            <a:r>
              <a:rPr lang="en-GB" dirty="0" err="1"/>
              <a:t>Textmasters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045F879-0589-40D4-B0E5-B74D0CAD5C6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09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610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45F879-0589-40D4-B0E5-B74D0CAD5C6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5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5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colour GIZ key visual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This is the sub-line</a:t>
            </a:r>
          </a:p>
          <a:p>
            <a:pPr lvl="0"/>
            <a:r>
              <a:rPr lang="en-GB"/>
              <a:t>Project name | Date</a:t>
            </a:r>
            <a:endParaRPr lang="en-GB" dirty="0"/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4EAD7-3154-47D0-BAE2-E083A426E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848" y="3898337"/>
            <a:ext cx="2842438" cy="9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1406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This may also have two lines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D88D0E22-2017-4208-9ADC-47A2FAF1D43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9F9B96F-E57D-429A-9EB5-D561A8B62E5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5AA07C4F-927A-4ADF-8F4E-0E641F59E1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642909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b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10132F28-06B2-4221-9B40-46373C4BF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1382050-2B79-493B-95AA-DBF7B8349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C291D8C-7803-47D0-8143-6798277D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02363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4858B5A-3D9C-44AE-ADA7-B7DF2E93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D743612B-9303-4BD1-8570-21C327D0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64C8BC3-F5EC-4CDC-BEF6-A683BD9D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8352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whit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835699" y="2052949"/>
            <a:ext cx="7472602" cy="380104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200"/>
              </a:spcBef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Intermediate slide</a:t>
            </a:r>
            <a:endParaRPr lang="en-GB"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23134" y="3393907"/>
            <a:ext cx="4538033" cy="1206411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6701037" y="123825"/>
            <a:ext cx="2315963" cy="615686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D7087B2-841C-4578-8D4C-FD96605E1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812E5FB-AE5B-45DE-A139-9BF8C60A3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C4834F1-8AA0-4335-9A3C-58D358314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78424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mediate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Intermediate slide, photo</a:t>
            </a:r>
            <a:br>
              <a:rPr lang="en-GB" dirty="0"/>
            </a:br>
            <a:r>
              <a:rPr lang="en-GB" dirty="0"/>
              <a:t>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1.">
            <a:extLst>
              <a:ext uri="{FF2B5EF4-FFF2-40B4-BE49-F238E27FC236}">
                <a16:creationId xmlns:a16="http://schemas.microsoft.com/office/drawing/2014/main" id="{0BCFDBF6-0C4F-4BA9-84EB-ED3466065719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29" name="2.">
            <a:extLst>
              <a:ext uri="{FF2B5EF4-FFF2-40B4-BE49-F238E27FC236}">
                <a16:creationId xmlns:a16="http://schemas.microsoft.com/office/drawing/2014/main" id="{918BC469-7392-45B5-882F-1B971DBE17B2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0" name="3.">
            <a:extLst>
              <a:ext uri="{FF2B5EF4-FFF2-40B4-BE49-F238E27FC236}">
                <a16:creationId xmlns:a16="http://schemas.microsoft.com/office/drawing/2014/main" id="{431D4BE7-4DC0-4A8D-8A4E-899AB39C9BF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1" name="how">
            <a:extLst>
              <a:ext uri="{FF2B5EF4-FFF2-40B4-BE49-F238E27FC236}">
                <a16:creationId xmlns:a16="http://schemas.microsoft.com/office/drawing/2014/main" id="{CFE17404-D559-410E-817A-BE37032A4EC8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5D92098-BA3C-4707-8ABA-0C27A011DB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45C6D00-0E00-4289-836D-A87919E2F9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C45153B9-0A46-4ECF-876F-E46153C49C5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9" name="Grafik 1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90E96F9-8FB8-41D7-9257-7179FD053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67BCCCE2-341A-478B-A3EC-6046F8A5D49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2" name="Grafik 31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78A59224-4957-4C08-BE65-D8BD25A23E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D3A98BB7-764F-4350-BD71-C6758C885B37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4" name="Rechteck">
            <a:extLst>
              <a:ext uri="{FF2B5EF4-FFF2-40B4-BE49-F238E27FC236}">
                <a16:creationId xmlns:a16="http://schemas.microsoft.com/office/drawing/2014/main" id="{C2B577D0-C8DA-42B1-BF4C-EE3ACF0A05FC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97821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403C02B-EA48-4260-811D-43CCEC0F652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572318F-C167-4A9B-9214-245E7E1B67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A6A7C1-5347-4031-950E-FE89F744C1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397571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with sub-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64027"/>
            <a:ext cx="8567183" cy="27056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9263" y="581026"/>
            <a:ext cx="8567737" cy="376238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400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GB"/>
              <a:t>Click to add sub-line</a:t>
            </a:r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7" y="1020969"/>
            <a:ext cx="7172683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B548EA6-0BD4-4DE9-880C-9051257B828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E7CC3B-6035-4291-B04F-DE018A6C968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D360B5D-15C8-4DDF-99B9-68062FEA37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2358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398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12137B-7817-4520-A9FF-87A20B391A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F93DA6A-ABDD-4D0F-AFE3-FF43762B7FB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905C91D-31F5-4E80-9F76-6D372B3A169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859708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88468" y="1020969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4E7BC60-DC17-4952-AA54-E728E1C62BD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616123A0-A869-46F1-9E20-A4CCE7F665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39EFEB5C-119E-416E-84F6-79F25273C8C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9789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122182" cy="349546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2EA4DEB-4859-40BB-BA0A-9D4E262D701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FE8A212-1664-4A14-896F-DC3AE0C13F6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3C8D80-6BFD-4466-8E36-54C951F12DD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2064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b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23135" y="123825"/>
            <a:ext cx="8893865" cy="3541396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635156"/>
            <a:ext cx="8895600" cy="3030064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08E63A-8695-4905-B839-4BB4E00A54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9848" y="3898337"/>
            <a:ext cx="2842438" cy="9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66940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tIns="1440000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AF2015D-9762-47AA-9BD6-3FA6CCC064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0DC7F6F-F5EA-41B6-BA59-091605C586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6AA5DDD-B7D2-44C4-84F6-785C251D3F3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95480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1 photo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44749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B9F79D6-321B-4922-9CB8-D52F509ACE0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DD2BC95-CDE0-4C78-A9D8-EB3D9A577D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B96B41DE-2A1A-4BF8-A471-7AFD62750A9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16133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35796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5771484-3E18-42CC-9FC0-9F82AA9D7804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5F12524-47B7-4E4B-A82D-4A982EC622B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1F91BAF-4218-480C-87A8-87D4B1CDDF8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969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5528944" y="1256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8"/>
            <a:ext cx="4839634" cy="284999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5528944" y="2455029"/>
            <a:ext cx="3490261" cy="2145545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4839634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227D3D8-FEBD-4AD0-9F71-6844E987B7B7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9EBC020C-FAD6-4991-9B68-DFC8496477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2ED17441-C804-4576-8739-5227CF2486C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62072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2 photos,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728155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4" y="2444751"/>
            <a:ext cx="4288845" cy="2155568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3962161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055732" y="1020969"/>
            <a:ext cx="3954917" cy="124979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2043D58-AA3C-40BE-BEAB-11A19348439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1195C9E7-AD30-401E-97F1-ECD1F6426F9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D02F96E-9198-496A-A4B1-6804F455A11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195947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, 3 photos,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140868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23135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467551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58600" y="2994718"/>
            <a:ext cx="2858400" cy="16056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85284" y="1020969"/>
            <a:ext cx="2531717" cy="176912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EF501F9B-7E1C-4D10-BFA8-F160A61CBB4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AC48705-A504-41C9-A7C4-A310E36C3CF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0DBE614-6EA1-4B61-BE6D-D779C0E5AD8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19238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460375" y="3112887"/>
            <a:ext cx="2645076" cy="1487687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460374" y="970671"/>
            <a:ext cx="2644776" cy="139005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460374" y="2421711"/>
            <a:ext cx="2644776" cy="6343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60374" y="2417530"/>
            <a:ext cx="2644776" cy="212006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000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r>
              <a:rPr lang="en-GB" dirty="0"/>
              <a:t>Name of partner</a:t>
            </a: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4839635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Project text slide</a:t>
            </a:r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60374" y="2649415"/>
            <a:ext cx="2644776" cy="394453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800" b="0" baseline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MM/YYYY – MM/YYYY</a:t>
            </a:r>
            <a:br>
              <a:rPr lang="en-GB" dirty="0"/>
            </a:br>
            <a:r>
              <a:rPr lang="en-GB" dirty="0"/>
              <a:t>Volume: EUR 00 million</a:t>
            </a:r>
            <a:br>
              <a:rPr lang="en-GB" dirty="0"/>
            </a:br>
            <a:r>
              <a:rPr lang="en-GB" dirty="0"/>
              <a:t>Public contribution: EUR 000,000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60374" y="971310"/>
            <a:ext cx="2644776" cy="271797"/>
          </a:xfrm>
          <a:noFill/>
        </p:spPr>
        <p:txBody>
          <a:bodyPr lIns="72000" tIns="36000" bIns="36000" anchor="ctr"/>
          <a:lstStyle>
            <a:lvl1pPr>
              <a:defRPr sz="1100" b="1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Name of country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60374" y="1243108"/>
            <a:ext cx="2644776" cy="1117616"/>
          </a:xfrm>
          <a:noFill/>
        </p:spPr>
        <p:txBody>
          <a:bodyPr lIns="72000" tIns="0" bIns="36000" anchor="t"/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0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 dirty="0"/>
              <a:t>Text containing the name of the country.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3310597" y="1020763"/>
            <a:ext cx="5717516" cy="35798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7C48950-E750-4312-A454-A82F556734D7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6784B76-6A40-447C-A5C8-AA9E24FA612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A7D98D1-5D4C-4CA4-ACFE-BE4E7462CAA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030578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7" y="240212"/>
            <a:ext cx="8342492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140284" y="2070719"/>
            <a:ext cx="3369561" cy="1025036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140284" y="1392861"/>
            <a:ext cx="3369561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140284" y="1635978"/>
            <a:ext cx="3369561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6" y="1392861"/>
            <a:ext cx="1468079" cy="1702892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39" name="Grafik 38">
            <a:extLst>
              <a:ext uri="{FF2B5EF4-FFF2-40B4-BE49-F238E27FC236}">
                <a16:creationId xmlns:a16="http://schemas.microsoft.com/office/drawing/2014/main" id="{E3F751BB-E4FA-4732-80BD-F94670E22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1187D-9F65-4A30-8974-4A449DE89BF0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6C4DFAD-A99C-4092-9FAE-D03CBD68A1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8F52293-BD85-4DFE-A73D-98ECA199365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540611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23135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959062" y="2070719"/>
            <a:ext cx="2570185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959062" y="1392861"/>
            <a:ext cx="2570185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959062" y="1635978"/>
            <a:ext cx="2570185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42653" y="2070719"/>
            <a:ext cx="2671574" cy="6012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/>
            </a:lvl1pPr>
          </a:lstStyle>
          <a:p>
            <a:r>
              <a:rPr lang="en-GB" dirty="0"/>
              <a:t>givenname.familyname@giz.de 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6242653" y="1392861"/>
            <a:ext cx="2671574" cy="176276"/>
          </a:xfrm>
        </p:spPr>
        <p:txBody>
          <a:bodyPr/>
          <a:lstStyle>
            <a:lvl1pPr>
              <a:defRPr sz="12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6242653" y="1635978"/>
            <a:ext cx="2671574" cy="176276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4733408" y="1392861"/>
            <a:ext cx="1342015" cy="1556665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0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464411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986030D-586C-4CC7-A485-8B94480B007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3EBD3BE4-6430-4C29-8496-67F818CF60BF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9D4F2A6-2371-4DC2-B09B-12DDA2F8FC2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969071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33351" y="123825"/>
            <a:ext cx="8893865" cy="447649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083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Contact</a:t>
            </a:r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9816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49816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49816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49818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3348457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3348457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3348457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 bwMode="gray">
          <a:xfrm>
            <a:off x="3348459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GB" sz="600" dirty="0">
                <a:solidFill>
                  <a:schemeClr val="tx2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Photo</a:t>
            </a:r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6247098" y="2974463"/>
            <a:ext cx="2608495" cy="5401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/>
            </a:lvl1pPr>
          </a:lstStyle>
          <a:p>
            <a:r>
              <a:rPr lang="en-GB" dirty="0"/>
              <a:t>givenname.familyname@giz.de</a:t>
            </a:r>
          </a:p>
          <a:p>
            <a:r>
              <a:rPr lang="en-GB" dirty="0"/>
              <a:t>T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r>
              <a:rPr lang="en-GB" dirty="0"/>
              <a:t> </a:t>
            </a:r>
          </a:p>
          <a:p>
            <a:r>
              <a:rPr lang="en-GB" dirty="0"/>
              <a:t>F +49 (0) x xx </a:t>
            </a:r>
            <a:r>
              <a:rPr lang="en-GB" dirty="0" err="1"/>
              <a:t>xx</a:t>
            </a:r>
            <a:r>
              <a:rPr lang="en-GB" dirty="0"/>
              <a:t> </a:t>
            </a:r>
            <a:r>
              <a:rPr lang="en-GB" dirty="0" err="1"/>
              <a:t>xx</a:t>
            </a:r>
            <a:endParaRPr lang="en-GB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6247098" y="2508898"/>
            <a:ext cx="2608495" cy="176276"/>
          </a:xfrm>
        </p:spPr>
        <p:txBody>
          <a:bodyPr/>
          <a:lstStyle>
            <a:lvl1pPr>
              <a:defRPr sz="1000" b="1"/>
            </a:lvl1pPr>
          </a:lstStyle>
          <a:p>
            <a:r>
              <a:rPr lang="en-GB" dirty="0"/>
              <a:t>Given name Family name</a:t>
            </a:r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247098" y="2686369"/>
            <a:ext cx="2608495" cy="176276"/>
          </a:xfrm>
        </p:spPr>
        <p:txBody>
          <a:bodyPr/>
          <a:lstStyle>
            <a:lvl1pPr>
              <a:defRPr sz="1000"/>
            </a:lvl1pPr>
          </a:lstStyle>
          <a:p>
            <a:r>
              <a:rPr lang="en-GB" dirty="0"/>
              <a:t>Function, place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 bwMode="gray">
          <a:xfrm>
            <a:off x="6247100" y="1177157"/>
            <a:ext cx="1016580" cy="1179178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600" dirty="0">
                <a:solidFill>
                  <a:schemeClr val="tx2"/>
                </a:solidFill>
              </a:defRPr>
            </a:lvl1pPr>
          </a:lstStyle>
          <a:p>
            <a:pPr lvl="0" algn="ctr"/>
            <a:r>
              <a:rPr lang="en-GB" dirty="0"/>
              <a:t>Photo</a:t>
            </a:r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784636" y="4052697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2273484" y="4081945"/>
            <a:ext cx="290728" cy="236458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95D9641D-18D8-4757-B59C-824BED8ECD9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gray">
          <a:xfrm>
            <a:off x="4961178" y="4056187"/>
            <a:ext cx="234516" cy="234514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444492" y="4029252"/>
            <a:ext cx="262622" cy="297258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2622199" y="4052697"/>
            <a:ext cx="17732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2" name="TextBox 7">
            <a:extLst>
              <a:ext uri="{FF2B5EF4-FFF2-40B4-BE49-F238E27FC236}">
                <a16:creationId xmlns:a16="http://schemas.microsoft.com/office/drawing/2014/main" id="{D1A27A20-93C4-43EC-9799-1798AF93C848}"/>
              </a:ext>
            </a:extLst>
          </p:cNvPr>
          <p:cNvSpPr txBox="1"/>
          <p:nvPr userDrawn="1"/>
        </p:nvSpPr>
        <p:spPr bwMode="gray">
          <a:xfrm>
            <a:off x="5253681" y="4052697"/>
            <a:ext cx="22557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https://www.facebook.com/gizprofile/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D138DF-0689-42A1-BBDF-4599B8C4F19A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B48531D5-774B-43B2-BF9F-942049A2E308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567733F-77B6-4DB6-99E1-00F2DD5496B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15069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B5BB38C-C268-430A-95D0-A4989E9A6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033EF87-771C-4B92-ADFE-7B13B36298B2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4" name="Grafik 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819D2676-9436-4032-BE32-30435B740A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F4035884-6A0A-4E92-9DBD-74348932C0B3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5" name="Rechteck">
            <a:extLst>
              <a:ext uri="{FF2B5EF4-FFF2-40B4-BE49-F238E27FC236}">
                <a16:creationId xmlns:a16="http://schemas.microsoft.com/office/drawing/2014/main" id="{F2E38B50-980D-47A1-BF50-09C022DE3178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slide/headline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84DA61-DD29-45FA-BF90-32C82227D22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9848" y="3898337"/>
            <a:ext cx="2842438" cy="9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205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to add headline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E92EAB6-E800-4824-9AA6-CF3265D22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8C747616-D15A-4B76-A750-E3C2CAED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01D67F9-3FD2-4133-A359-8B5B09878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59111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headlin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Datumsplatzhalter 11">
            <a:extLst>
              <a:ext uri="{FF2B5EF4-FFF2-40B4-BE49-F238E27FC236}">
                <a16:creationId xmlns:a16="http://schemas.microsoft.com/office/drawing/2014/main" id="{947CAD9D-1855-4034-B38A-24703C6CD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3" name="Fußzeilenplatzhalter 12">
            <a:extLst>
              <a:ext uri="{FF2B5EF4-FFF2-40B4-BE49-F238E27FC236}">
                <a16:creationId xmlns:a16="http://schemas.microsoft.com/office/drawing/2014/main" id="{5310A70C-D8B8-42A6-B5C9-447FBE8EE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66669E51-E04F-47E9-8734-AABE57CE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275998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blication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49817" y="323505"/>
            <a:ext cx="4324497" cy="430887"/>
          </a:xfrm>
        </p:spPr>
        <p:txBody>
          <a:bodyPr wrap="square">
            <a:sp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 for publication details: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Please adapt/delete placeholder texts (project/programme name, address, email, etc.) as required.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Delete the placeholder for the cooperation partner if it is not appropriate.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(This note is not visible in presentation mode and will also not be printed.)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450495" y="1106921"/>
            <a:ext cx="3214511" cy="127727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As a federally owned enterprise, GIZ supports the German Government in achieving its objectives in the field of international cooperation for sustainable development.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Published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by</a:t>
            </a:r>
            <a:r>
              <a:rPr kumimoji="0" lang="de-DE" sz="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für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b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</a:t>
            </a:r>
            <a:r>
              <a:rPr kumimoji="0" lang="de-DE" sz="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offices</a:t>
            </a:r>
            <a:endParaRPr kumimoji="0" lang="de-DE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Eschborn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2547859"/>
            <a:ext cx="3464422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386538" y="1106921"/>
            <a:ext cx="3428177" cy="1762643"/>
          </a:xfrm>
        </p:spPr>
        <p:txBody>
          <a:bodyPr/>
          <a:lstStyle>
            <a:lvl1pPr>
              <a:lnSpc>
                <a:spcPct val="100000"/>
              </a:lnSpc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710B78A-21F5-4CD5-A798-9F28BEF0EA21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9B8326-D6A7-4E0B-A320-27E8F32582F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829CD0F-D162-4EFA-8033-3557250F441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2896FF-98FC-4945-B272-264E311FE7A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86263" y="3207008"/>
            <a:ext cx="806878" cy="110800"/>
          </a:xfrm>
        </p:spPr>
        <p:txBody>
          <a:bodyPr wrap="none" lIns="0">
            <a:spAutoFit/>
          </a:bodyPr>
          <a:lstStyle>
            <a:lvl1pPr>
              <a:defRPr lang="de-DE" sz="800" smtClean="0">
                <a:solidFill>
                  <a:prstClr val="black"/>
                </a:solidFill>
              </a:defRPr>
            </a:lvl1pPr>
            <a:lvl2pPr>
              <a:defRPr lang="de-DE" sz="1350" smtClean="0"/>
            </a:lvl2pPr>
            <a:lvl3pPr>
              <a:defRPr lang="de-DE" sz="135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text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559430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redits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50495" y="1106921"/>
            <a:ext cx="7172684" cy="3470031"/>
          </a:xfrm>
        </p:spPr>
        <p:txBody>
          <a:bodyPr numCol="2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de-DE" sz="8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8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000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0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Click to add text</a:t>
            </a:r>
          </a:p>
          <a:p>
            <a:pPr lvl="0"/>
            <a:endParaRPr lang="en-GB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777711" y="4901938"/>
            <a:ext cx="1084083" cy="1602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449817" y="240212"/>
            <a:ext cx="6765371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Photo credits/sources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914536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23135" y="123825"/>
            <a:ext cx="8893865" cy="4083035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1399" y="616296"/>
            <a:ext cx="8895600" cy="3910908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6611814" y="4206860"/>
            <a:ext cx="2405185" cy="146927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215591" y="1557990"/>
            <a:ext cx="35292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für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</a:t>
            </a:r>
            <a:r>
              <a:rPr kumimoji="0" lang="en-GB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Zusammenarbeit</a:t>
            </a: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(GIZ) GmbH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Registered offices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and </a:t>
            </a:r>
            <a:r>
              <a:rPr kumimoji="0" lang="en-US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Eschborn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36 + 40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en-GB" sz="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3525439" y="2560364"/>
            <a:ext cx="32210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Dag-Hammarskjöld-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Weg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1 - 5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Eschborn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Germany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276665" y="4447384"/>
            <a:ext cx="1650218" cy="45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5938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/free-form sel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3541395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635156"/>
            <a:ext cx="8893865" cy="3030064"/>
          </a:xfrm>
          <a:prstGeom prst="rect">
            <a:avLst/>
          </a:prstGeom>
          <a:blipFill dpi="0" rotWithShape="1">
            <a:blip r:embed="rId2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slide for illustration/free-form selection</a:t>
            </a:r>
            <a:br>
              <a:rPr lang="en-GB" dirty="0"/>
            </a:br>
            <a:r>
              <a:rPr lang="en-GB" dirty="0"/>
              <a:t>with white background (interchangeable)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797502" y="1475105"/>
            <a:ext cx="1246909" cy="860367"/>
          </a:xfrm>
          <a:prstGeom prst="rect">
            <a:avLst/>
          </a:prstGeom>
        </p:spPr>
      </p:pic>
      <p:sp>
        <p:nvSpPr>
          <p:cNvPr id="29" name="1.">
            <a:extLst>
              <a:ext uri="{FF2B5EF4-FFF2-40B4-BE49-F238E27FC236}">
                <a16:creationId xmlns:a16="http://schemas.microsoft.com/office/drawing/2014/main" id="{20B6CB06-5705-4A0C-80E4-F97390E0F331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D84EBA1A-4DAD-4862-AA4E-9880DC7763BC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B2678BDE-5861-465F-B7A9-0C02CEA5146A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DD9A8E2A-61F9-4B3C-9A2B-7F7E505F0D6A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624386F1-94F3-4226-906F-12B82E9AA1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797502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105A1CD3-65ED-4979-8ED3-C6C6D69CA36F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51D59DA1-E2B0-4CDB-A12E-01AA9A73E8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A75C1DE-0310-44D2-BF9A-8AF0BB55C2BA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E6AB41C2-B97C-4B5B-B3A7-980B47D8BCA4}"/>
              </a:ext>
            </a:extLst>
          </p:cNvPr>
          <p:cNvSpPr/>
          <p:nvPr userDrawn="1"/>
        </p:nvSpPr>
        <p:spPr bwMode="gray">
          <a:xfrm>
            <a:off x="7829992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8CED7BA-56CE-49C8-A113-D9104789A89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9848" y="3898337"/>
            <a:ext cx="2842438" cy="9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4930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5369092" y="3665220"/>
            <a:ext cx="3647908" cy="22284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2775458"/>
            <a:ext cx="7970837" cy="59247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  <a:p>
            <a:r>
              <a:rPr lang="en-GB" dirty="0"/>
              <a:t>Project name | Date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1906648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Alternative title slide</a:t>
            </a:r>
            <a:br>
              <a:rPr lang="en-GB" dirty="0"/>
            </a:br>
            <a:r>
              <a:rPr lang="en-GB" dirty="0"/>
              <a:t>without photo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23135" y="123825"/>
            <a:ext cx="3783013" cy="1005693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7EF0208B-ED78-4862-8B82-A1BAB46F73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9848" y="3898337"/>
            <a:ext cx="2842438" cy="93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8192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3495469"/>
          </a:xfrm>
        </p:spPr>
        <p:txBody>
          <a:bodyPr/>
          <a:lstStyle>
            <a:lvl1pPr marL="228600" indent="-228600">
              <a:spcBef>
                <a:spcPts val="1800"/>
              </a:spcBef>
              <a:buFont typeface="+mj-lt"/>
              <a:buAutoNum type="arabicPeriod"/>
              <a:defRPr/>
            </a:lvl1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452EF93-E523-4879-A016-E498F54384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153431B-7D6D-4B55-A0DF-4377721478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190EEF8-EC05-4B47-999A-57A36EBAB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6190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,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9816" y="240212"/>
            <a:ext cx="8567183" cy="54054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add headline</a:t>
            </a:r>
            <a:endParaRPr lang="en-GB"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23135" y="3983338"/>
            <a:ext cx="2320828" cy="61697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9818" y="1020969"/>
            <a:ext cx="7172684" cy="2810133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lvl1pPr>
          </a:lstStyle>
          <a:p>
            <a:pPr marL="228600" marR="0" lvl="0" indent="-228600" algn="l" defTabSz="6858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dirty="0"/>
              <a:t>Click to add text</a:t>
            </a:r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E5D8E01E-F49F-4D57-89D4-E949623D1D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BCF8D0CE-4095-4F50-924A-6E387AE4CF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4509B031-4623-4B3A-8E75-E14CEB8CCF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741155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b/w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23135" y="123825"/>
            <a:ext cx="8893865" cy="4476494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23135" y="1570255"/>
            <a:ext cx="8895600" cy="3030064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699848" y="2844862"/>
            <a:ext cx="7971711" cy="7201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b/w GIZ key visual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0DC1FF66-9C6A-433E-8553-8083512E962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F569824-8B73-4A2E-B4EF-29A198DE52A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40C7464-2E6B-420A-8943-567BDD649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377523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 slid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23135" y="123825"/>
            <a:ext cx="8893865" cy="4476494"/>
          </a:xfrm>
          <a:noFill/>
        </p:spPr>
        <p:txBody>
          <a:bodyPr tIns="720000" rIns="0"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.</a:t>
            </a: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4572000" y="933450"/>
            <a:ext cx="0" cy="6858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166847" y="421640"/>
            <a:ext cx="211456" cy="4572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23135" y="1570255"/>
            <a:ext cx="8893865" cy="3030064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2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Section start slide</a:t>
            </a:r>
            <a:br>
              <a:rPr lang="en-GB" dirty="0"/>
            </a:br>
            <a:r>
              <a:rPr lang="en-GB" dirty="0"/>
              <a:t>with background photo (interchangeable)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7497022" y="1475105"/>
            <a:ext cx="1246909" cy="860367"/>
          </a:xfrm>
          <a:prstGeom prst="rect">
            <a:avLst/>
          </a:prstGeom>
        </p:spPr>
      </p:pic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99848" y="3704147"/>
            <a:ext cx="7970837" cy="219291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This is the sub-line</a:t>
            </a:r>
          </a:p>
        </p:txBody>
      </p:sp>
      <p:sp>
        <p:nvSpPr>
          <p:cNvPr id="29" name="1.">
            <a:extLst>
              <a:ext uri="{FF2B5EF4-FFF2-40B4-BE49-F238E27FC236}">
                <a16:creationId xmlns:a16="http://schemas.microsoft.com/office/drawing/2014/main" id="{DF731E94-BC4E-4147-8280-79F13CCEF08B}"/>
              </a:ext>
            </a:extLst>
          </p:cNvPr>
          <p:cNvSpPr/>
          <p:nvPr userDrawn="1"/>
        </p:nvSpPr>
        <p:spPr bwMode="gray">
          <a:xfrm>
            <a:off x="4092742" y="128165"/>
            <a:ext cx="147637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Click on this icon to insert a new photo.</a:t>
            </a:r>
          </a:p>
        </p:txBody>
      </p:sp>
      <p:sp>
        <p:nvSpPr>
          <p:cNvPr id="30" name="2.">
            <a:extLst>
              <a:ext uri="{FF2B5EF4-FFF2-40B4-BE49-F238E27FC236}">
                <a16:creationId xmlns:a16="http://schemas.microsoft.com/office/drawing/2014/main" id="{6B919EA4-50E9-46C9-AC5A-76AC20E25106}"/>
              </a:ext>
            </a:extLst>
          </p:cNvPr>
          <p:cNvSpPr/>
          <p:nvPr userDrawn="1"/>
        </p:nvSpPr>
        <p:spPr bwMode="gray">
          <a:xfrm>
            <a:off x="5501862" y="128165"/>
            <a:ext cx="1476375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Reset the slide.</a:t>
            </a:r>
          </a:p>
        </p:txBody>
      </p:sp>
      <p:sp>
        <p:nvSpPr>
          <p:cNvPr id="31" name="3.">
            <a:extLst>
              <a:ext uri="{FF2B5EF4-FFF2-40B4-BE49-F238E27FC236}">
                <a16:creationId xmlns:a16="http://schemas.microsoft.com/office/drawing/2014/main" id="{36FCB48E-A225-433E-9552-1EC05D2E90CB}"/>
              </a:ext>
            </a:extLst>
          </p:cNvPr>
          <p:cNvSpPr/>
          <p:nvPr userDrawn="1"/>
        </p:nvSpPr>
        <p:spPr bwMode="gray">
          <a:xfrm>
            <a:off x="7261861" y="128165"/>
            <a:ext cx="186319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Where necessary, change the section using the ‘Crop’ function.</a:t>
            </a:r>
          </a:p>
        </p:txBody>
      </p:sp>
      <p:sp>
        <p:nvSpPr>
          <p:cNvPr id="32" name="how">
            <a:extLst>
              <a:ext uri="{FF2B5EF4-FFF2-40B4-BE49-F238E27FC236}">
                <a16:creationId xmlns:a16="http://schemas.microsoft.com/office/drawing/2014/main" id="{308DC210-80AE-4E96-8C9E-08E1D0F3C4B1}"/>
              </a:ext>
            </a:extLst>
          </p:cNvPr>
          <p:cNvSpPr txBox="1"/>
          <p:nvPr userDrawn="1"/>
        </p:nvSpPr>
        <p:spPr bwMode="gray">
          <a:xfrm>
            <a:off x="-2857397" y="177800"/>
            <a:ext cx="27962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image above transparent section.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Delete image by pressing the DEL key.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Click on small icon in centre of page.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photo.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Select ‘Home / Reset ’.</a:t>
            </a:r>
          </a:p>
          <a:p>
            <a:pPr marL="128588" marR="0" lvl="0" indent="-128588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900" b="0" dirty="0">
                <a:solidFill>
                  <a:schemeClr val="bg1">
                    <a:lumMod val="50000"/>
                  </a:schemeClr>
                </a:solidFill>
              </a:rPr>
              <a:t>If required, edit the section under ‘Format/Crop ’.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CA10962-7562-45EF-9BCC-CF8E4A8ECDD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EDF0250-D30F-4BC8-BDE1-DB1BD325237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dirty="0"/>
              <a:t>Titel of the presentation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98F0E3FB-E27A-4457-B526-B2D2906906A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23" name="Grafik 2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FC53F5D-C099-4AB8-BEA0-0C0599C54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50418" r="36621"/>
          <a:stretch/>
        </p:blipFill>
        <p:spPr>
          <a:xfrm>
            <a:off x="7497546" y="772118"/>
            <a:ext cx="387893" cy="590931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1BF95A1-C507-454F-AD5B-C1AE17A76F07}"/>
              </a:ext>
            </a:extLst>
          </p:cNvPr>
          <p:cNvGrpSpPr/>
          <p:nvPr userDrawn="1"/>
        </p:nvGrpSpPr>
        <p:grpSpPr>
          <a:xfrm>
            <a:off x="5604594" y="776007"/>
            <a:ext cx="1588101" cy="650246"/>
            <a:chOff x="5604594" y="1459908"/>
            <a:chExt cx="1588101" cy="650246"/>
          </a:xfrm>
        </p:grpSpPr>
        <p:pic>
          <p:nvPicPr>
            <p:cNvPr id="34" name="Grafik 33" descr="Ein Bild, das Screenshot enthält.&#10;&#10;Automatisch generierte Beschreibung">
              <a:extLst>
                <a:ext uri="{FF2B5EF4-FFF2-40B4-BE49-F238E27FC236}">
                  <a16:creationId xmlns:a16="http://schemas.microsoft.com/office/drawing/2014/main" id="{355A07BF-0F32-412A-AAD2-48911D07B2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604594" y="1459908"/>
              <a:ext cx="1588101" cy="650246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B2564D52-B4AC-4D61-B46E-BE3CE7851C95}"/>
                </a:ext>
              </a:extLst>
            </p:cNvPr>
            <p:cNvSpPr/>
            <p:nvPr userDrawn="1"/>
          </p:nvSpPr>
          <p:spPr bwMode="gray">
            <a:xfrm>
              <a:off x="6631396" y="1739890"/>
              <a:ext cx="482357" cy="179961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6" name="Rechteck">
            <a:extLst>
              <a:ext uri="{FF2B5EF4-FFF2-40B4-BE49-F238E27FC236}">
                <a16:creationId xmlns:a16="http://schemas.microsoft.com/office/drawing/2014/main" id="{9A38222B-6179-4D47-87DD-F77D00C82A5F}"/>
              </a:ext>
            </a:extLst>
          </p:cNvPr>
          <p:cNvSpPr/>
          <p:nvPr userDrawn="1"/>
        </p:nvSpPr>
        <p:spPr bwMode="gray">
          <a:xfrm>
            <a:off x="7530036" y="959758"/>
            <a:ext cx="334720" cy="338137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818847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microsoft.com/office/2007/relationships/hdphoto" Target="../media/hdphoto1.wdp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4013"/>
          <a:stretch/>
        </p:blipFill>
        <p:spPr bwMode="gray">
          <a:xfrm>
            <a:off x="8692041" y="4778859"/>
            <a:ext cx="309835" cy="237625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8167688" y="4600319"/>
            <a:ext cx="849312" cy="518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846523" y="4926383"/>
            <a:ext cx="5775978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Titel of the presentation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059417" y="4926383"/>
            <a:ext cx="533639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600" spc="38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22 Jan. 2019</a:t>
            </a:r>
            <a:endParaRPr lang="en-GB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449817" y="4926383"/>
            <a:ext cx="450850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600" spc="38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Page </a:t>
            </a:r>
            <a:fld id="{3A8B5DB7-81A8-4ED4-916B-6B23CD603687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708149" y="4931713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7820" y="4931714"/>
            <a:ext cx="0" cy="77787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449818" y="1020969"/>
            <a:ext cx="7172684" cy="3495470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en-GB" noProof="0" dirty="0"/>
              <a:t>Click to add text</a:t>
            </a:r>
          </a:p>
          <a:p>
            <a:pPr lvl="1">
              <a:buClr>
                <a:schemeClr val="accent1"/>
              </a:buClr>
            </a:pPr>
            <a:r>
              <a:rPr lang="en-GB" noProof="0" dirty="0"/>
              <a:t>Second level</a:t>
            </a:r>
          </a:p>
          <a:p>
            <a:pPr lvl="2">
              <a:buClr>
                <a:schemeClr val="accent1"/>
              </a:buClr>
            </a:pPr>
            <a:r>
              <a:rPr lang="en-GB" noProof="0" dirty="0"/>
              <a:t>Third level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9817" y="240212"/>
            <a:ext cx="7172684" cy="540544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r>
              <a:rPr lang="en-GB"/>
              <a:t>Click to edit headline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7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814" r:id="rId2"/>
    <p:sldLayoutId id="2147483815" r:id="rId3"/>
    <p:sldLayoutId id="2147483818" r:id="rId4"/>
    <p:sldLayoutId id="2147483819" r:id="rId5"/>
    <p:sldLayoutId id="2147483858" r:id="rId6"/>
    <p:sldLayoutId id="2147483859" r:id="rId7"/>
    <p:sldLayoutId id="2147483824" r:id="rId8"/>
    <p:sldLayoutId id="2147483822" r:id="rId9"/>
    <p:sldLayoutId id="2147483823" r:id="rId10"/>
    <p:sldLayoutId id="2147483821" r:id="rId11"/>
    <p:sldLayoutId id="2147483826" r:id="rId12"/>
    <p:sldLayoutId id="2147483827" r:id="rId13"/>
    <p:sldLayoutId id="2147483825" r:id="rId14"/>
    <p:sldLayoutId id="2147483829" r:id="rId15"/>
    <p:sldLayoutId id="2147483838" r:id="rId16"/>
    <p:sldLayoutId id="2147483832" r:id="rId17"/>
    <p:sldLayoutId id="2147483828" r:id="rId18"/>
    <p:sldLayoutId id="2147483830" r:id="rId19"/>
    <p:sldLayoutId id="2147483831" r:id="rId20"/>
    <p:sldLayoutId id="2147483834" r:id="rId21"/>
    <p:sldLayoutId id="2147483835" r:id="rId22"/>
    <p:sldLayoutId id="2147483836" r:id="rId23"/>
    <p:sldLayoutId id="2147483837" r:id="rId24"/>
    <p:sldLayoutId id="2147483839" r:id="rId25"/>
    <p:sldLayoutId id="2147483852" r:id="rId26"/>
    <p:sldLayoutId id="2147483843" r:id="rId27"/>
    <p:sldLayoutId id="2147483847" r:id="rId28"/>
    <p:sldLayoutId id="2147483846" r:id="rId29"/>
    <p:sldLayoutId id="2147483841" r:id="rId30"/>
    <p:sldLayoutId id="2147483842" r:id="rId31"/>
    <p:sldLayoutId id="2147483857" r:id="rId32"/>
    <p:sldLayoutId id="2147483856" r:id="rId33"/>
    <p:sldLayoutId id="2147483840" r:id="rId34"/>
  </p:sldLayoutIdLst>
  <p:transition>
    <p:fade/>
  </p:transition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None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180975" indent="-180975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" panose="05000000000000000000" pitchFamily="2" charset="2"/>
        <a:buChar char="§"/>
        <a:defRPr lang="de-DE" sz="12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357188" indent="-176213" algn="l" defTabSz="6858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lang="de-DE" sz="11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 userDrawn="1">
          <p15:clr>
            <a:srgbClr val="F26B43"/>
          </p15:clr>
        </p15:guide>
        <p15:guide id="5" orient="horz" pos="3162" userDrawn="1">
          <p15:clr>
            <a:srgbClr val="F26B43"/>
          </p15:clr>
        </p15:guide>
        <p15:guide id="7" pos="5680" userDrawn="1">
          <p15:clr>
            <a:srgbClr val="F26B43"/>
          </p15:clr>
        </p15:guide>
        <p15:guide id="8" pos="7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Bildplatzhalter 29">
            <a:extLst>
              <a:ext uri="{FF2B5EF4-FFF2-40B4-BE49-F238E27FC236}">
                <a16:creationId xmlns:a16="http://schemas.microsoft.com/office/drawing/2014/main" id="{202EDBBC-08C5-4360-A01E-51FFD5D624D7}"/>
              </a:ext>
            </a:extLst>
          </p:cNvPr>
          <p:cNvPicPr>
            <a:picLocks noGrp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1259910" y="196758"/>
            <a:ext cx="7757090" cy="3490233"/>
          </a:xfrm>
        </p:spPr>
      </p:pic>
      <p:sp>
        <p:nvSpPr>
          <p:cNvPr id="33" name="Titel 32">
            <a:extLst>
              <a:ext uri="{FF2B5EF4-FFF2-40B4-BE49-F238E27FC236}">
                <a16:creationId xmlns:a16="http://schemas.microsoft.com/office/drawing/2014/main" id="{5DC1239C-6BBB-48A1-88E4-ACF7052EA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48" y="656927"/>
            <a:ext cx="8317152" cy="3030064"/>
          </a:xfrm>
        </p:spPr>
        <p:txBody>
          <a:bodyPr/>
          <a:lstStyle/>
          <a:p>
            <a:r>
              <a:rPr lang="en-GB" dirty="0"/>
              <a:t>SADC TFCA Network Long-term Sustainability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3F92754-EA38-48C6-AAFC-A6F6730D42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9910" y="2775458"/>
            <a:ext cx="7705496" cy="592470"/>
          </a:xfrm>
        </p:spPr>
        <p:txBody>
          <a:bodyPr/>
          <a:lstStyle/>
          <a:p>
            <a:r>
              <a:rPr lang="en-GB" dirty="0"/>
              <a:t>Transboundary Use and Protection of Natural Resources (TUPNR) | 24 April 2019</a:t>
            </a:r>
          </a:p>
          <a:p>
            <a:r>
              <a:rPr lang="en-GB" dirty="0"/>
              <a:t>Lisa Blanken – TFCA Network Adviser, GIZ</a:t>
            </a:r>
          </a:p>
        </p:txBody>
      </p:sp>
    </p:spTree>
    <p:extLst>
      <p:ext uri="{BB962C8B-B14F-4D97-AF65-F5344CB8AC3E}">
        <p14:creationId xmlns:p14="http://schemas.microsoft.com/office/powerpoint/2010/main" val="122358408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1468F8-DCCC-4D8F-9456-F16B73831A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Continue with grant/donor funding by ICPs or NGOs – Most likely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Membership fees (around 200 EUR is required on a minimum) – Unlikely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A fee per SADC Member State – Highly unlikely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500" dirty="0"/>
              <a:t>SADC funds directly – as one of their core functions – Unlikely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B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3398D0-DDA1-4C2F-BADB-5844EB5D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Avenues for secure funding to the Network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593D9-F353-4EA3-9E09-EF67B2418CB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75709-2D51-45E5-8056-ED39241C5B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21F13-E0D8-4073-BC1C-AAD3D116CE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32261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ADB7BE2-5FF8-473E-8C94-532B1AD8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3CB8E-E73F-481B-B1FD-81EDBD9F4C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AFA2F-7DF4-4A9A-9B6D-9369D0B2788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42FCE0-2D5F-4F4C-8705-F6A420E6E32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0D6EB3-0833-4FF7-9255-E02FA2CDB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263" y="1020763"/>
            <a:ext cx="7173912" cy="2703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GB" sz="1300" dirty="0"/>
              <a:t>The SADC TFCA Network Steering Committee requests SADC Secretariat to engage with </a:t>
            </a:r>
            <a:r>
              <a:rPr lang="en-GB" sz="1300" b="1" u="sng" dirty="0"/>
              <a:t>USAID</a:t>
            </a:r>
            <a:r>
              <a:rPr lang="en-GB" sz="1300" dirty="0"/>
              <a:t> and </a:t>
            </a:r>
            <a:r>
              <a:rPr lang="en-GB" sz="1300" b="1" u="sng" dirty="0"/>
              <a:t>IUCN BIOPAMA </a:t>
            </a:r>
            <a:r>
              <a:rPr lang="en-GB" sz="1300" dirty="0"/>
              <a:t>to secure </a:t>
            </a:r>
            <a:r>
              <a:rPr lang="en-GB" sz="1300" b="1" dirty="0"/>
              <a:t>funding</a:t>
            </a:r>
            <a:r>
              <a:rPr lang="en-GB" sz="1300" dirty="0"/>
              <a:t> for the Network beyond 2020;</a:t>
            </a:r>
            <a:endParaRPr lang="en-ZA" sz="1300" dirty="0"/>
          </a:p>
          <a:p>
            <a:pPr marL="457200" lvl="0" indent="-457200">
              <a:buFont typeface="+mj-lt"/>
              <a:buAutoNum type="arabicPeriod"/>
            </a:pPr>
            <a:r>
              <a:rPr lang="en-GB" sz="1300" dirty="0"/>
              <a:t>Request SADC Secretariat to </a:t>
            </a:r>
            <a:r>
              <a:rPr lang="en-GB" sz="1300" b="1" dirty="0"/>
              <a:t>negotiate a Memorandum of Understanding (MoU) </a:t>
            </a:r>
            <a:r>
              <a:rPr lang="en-GB" sz="1300" dirty="0"/>
              <a:t>with </a:t>
            </a:r>
            <a:r>
              <a:rPr lang="en-GB" sz="1300" b="1" u="sng" dirty="0"/>
              <a:t>PPF</a:t>
            </a:r>
            <a:r>
              <a:rPr lang="en-GB" sz="1300" dirty="0"/>
              <a:t> which includes regional support to TFCAs (a warm body for the Network) as well as deliberate on taking over the </a:t>
            </a:r>
            <a:r>
              <a:rPr lang="en-GB" sz="1300" b="1" dirty="0"/>
              <a:t>virtual aspects </a:t>
            </a:r>
            <a:r>
              <a:rPr lang="en-GB" sz="1300" dirty="0"/>
              <a:t>of the TFCA Network functions;</a:t>
            </a:r>
            <a:endParaRPr lang="en-ZA" sz="1300" dirty="0"/>
          </a:p>
          <a:p>
            <a:pPr marL="457200" lvl="0" indent="-457200">
              <a:buFont typeface="+mj-lt"/>
              <a:buAutoNum type="arabicPeriod"/>
            </a:pPr>
            <a:r>
              <a:rPr lang="en-GB" sz="1300" dirty="0"/>
              <a:t>Linked to the discussions with </a:t>
            </a:r>
            <a:r>
              <a:rPr lang="en-GB" sz="1300" b="1" u="sng" dirty="0"/>
              <a:t>IUCN</a:t>
            </a:r>
            <a:r>
              <a:rPr lang="en-GB" sz="1300" dirty="0"/>
              <a:t> as implementing body of the TFCA Financing Facility, request SADC Secretariat to ensure that network activities are incorporated within the </a:t>
            </a:r>
            <a:r>
              <a:rPr lang="en-GB" sz="1300" b="1" dirty="0"/>
              <a:t>work plan of the existing MoU;</a:t>
            </a:r>
            <a:endParaRPr lang="en-ZA" sz="1300" dirty="0"/>
          </a:p>
          <a:p>
            <a:pPr marL="457200" lvl="0" indent="-457200">
              <a:buFont typeface="+mj-lt"/>
              <a:buAutoNum type="arabicPeriod"/>
            </a:pPr>
            <a:r>
              <a:rPr lang="en-GB" sz="1300" dirty="0"/>
              <a:t>Request SADC Secretariat to negotiate with </a:t>
            </a:r>
            <a:r>
              <a:rPr lang="en-GB" sz="1300" b="1" u="sng" dirty="0"/>
              <a:t>WWF</a:t>
            </a:r>
            <a:r>
              <a:rPr lang="en-GB" sz="1300" dirty="0"/>
              <a:t> to ensure that network activities are incorporated within the </a:t>
            </a:r>
            <a:r>
              <a:rPr lang="en-GB" sz="1300" b="1" dirty="0"/>
              <a:t>work plan of the existing MoU; and</a:t>
            </a:r>
            <a:endParaRPr lang="en-ZA" sz="1300" b="1" dirty="0"/>
          </a:p>
          <a:p>
            <a:pPr marL="457200" lvl="0" indent="-457200">
              <a:buFont typeface="+mj-lt"/>
              <a:buAutoNum type="arabicPeriod"/>
            </a:pPr>
            <a:r>
              <a:rPr lang="en-GB" sz="1300" dirty="0"/>
              <a:t>Based on the outcome of the funding negotiations, the SADC TFCA Network Steering Committee requests SADC Secretariat to engage with all possible partners and </a:t>
            </a:r>
            <a:r>
              <a:rPr lang="en-GB" sz="1300" b="1" dirty="0"/>
              <a:t>negotiate the most sustainable option </a:t>
            </a:r>
            <a:r>
              <a:rPr lang="en-GB" sz="1300" dirty="0"/>
              <a:t>for continuation of the Network.</a:t>
            </a:r>
            <a:endParaRPr lang="en-ZA" sz="1300" dirty="0"/>
          </a:p>
        </p:txBody>
      </p:sp>
    </p:spTree>
    <p:extLst>
      <p:ext uri="{BB962C8B-B14F-4D97-AF65-F5344CB8AC3E}">
        <p14:creationId xmlns:p14="http://schemas.microsoft.com/office/powerpoint/2010/main" val="399865662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87470" y="558867"/>
            <a:ext cx="8567183" cy="540544"/>
          </a:xfrm>
        </p:spPr>
        <p:txBody>
          <a:bodyPr/>
          <a:lstStyle/>
          <a:p>
            <a:pPr algn="ctr"/>
            <a:r>
              <a:rPr lang="de-DE" dirty="0"/>
              <a:t>Thank you! 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D48E80-15D8-46F9-9140-B093E00F6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556"/>
            <a:ext cx="9144000" cy="273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656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7478-48AD-432E-A225-51A323FFA07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59417" y="4926383"/>
            <a:ext cx="533639" cy="92333"/>
          </a:xfrm>
        </p:spPr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D15D-F5C5-48B4-8611-5064F5BDAD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846523" y="4926383"/>
            <a:ext cx="5775978" cy="92333"/>
          </a:xfrm>
        </p:spPr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6EB8-92EE-4767-8AF1-2020F72C9E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C3BC21B-C392-4C35-9D4B-539526815594}"/>
              </a:ext>
            </a:extLst>
          </p:cNvPr>
          <p:cNvSpPr txBox="1">
            <a:spLocks/>
          </p:cNvSpPr>
          <p:nvPr/>
        </p:nvSpPr>
        <p:spPr bwMode="auto">
          <a:xfrm>
            <a:off x="308583" y="336249"/>
            <a:ext cx="6957453" cy="5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09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18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27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36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b="1" kern="0" dirty="0">
              <a:solidFill>
                <a:schemeClr val="tx1"/>
              </a:solidFill>
            </a:endParaRPr>
          </a:p>
        </p:txBody>
      </p:sp>
      <p:sp>
        <p:nvSpPr>
          <p:cNvPr id="28" name="Inhaltsplatzhalter 2">
            <a:extLst>
              <a:ext uri="{FF2B5EF4-FFF2-40B4-BE49-F238E27FC236}">
                <a16:creationId xmlns:a16="http://schemas.microsoft.com/office/drawing/2014/main" id="{026A7419-7EA9-4072-AD9F-CFE95EC519AD}"/>
              </a:ext>
            </a:extLst>
          </p:cNvPr>
          <p:cNvSpPr txBox="1">
            <a:spLocks/>
          </p:cNvSpPr>
          <p:nvPr/>
        </p:nvSpPr>
        <p:spPr>
          <a:xfrm>
            <a:off x="308583" y="1149351"/>
            <a:ext cx="7776000" cy="386936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indent="-180975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7188" indent="-176213" algn="l" defTabSz="6858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1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 b="1" dirty="0" err="1"/>
              <a:t>Programme</a:t>
            </a:r>
            <a:r>
              <a:rPr lang="en-US" sz="1300" b="1" dirty="0"/>
              <a:t> Objective: </a:t>
            </a:r>
            <a:r>
              <a:rPr lang="en-US" sz="1300" dirty="0"/>
              <a:t>To improve the implementation of SADC protocols and strategies for sustainable natural resource management in Trans-frontier Conservation Areas (TFCAs) by local, national and regional actors.</a:t>
            </a:r>
          </a:p>
          <a:p>
            <a:endParaRPr lang="en-US" sz="13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6/2015 – 12/2020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Budget 12.5 Mio €, BMZ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9 Staff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/>
              <a:t>Multi level approach: activities on regional </a:t>
            </a:r>
            <a:r>
              <a:rPr lang="en-US" sz="1300" dirty="0">
                <a:sym typeface="Wingdings" pitchFamily="2" charset="2"/>
              </a:rPr>
              <a:t> national  local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Focus policy documents where implementation is supported: 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SADC TFCA </a:t>
            </a:r>
            <a:r>
              <a:rPr lang="en-US" sz="1300" dirty="0" err="1">
                <a:sym typeface="Wingdings" pitchFamily="2" charset="2"/>
              </a:rPr>
              <a:t>Programme</a:t>
            </a:r>
            <a:r>
              <a:rPr lang="en-US" sz="1300" dirty="0">
                <a:sym typeface="Wingdings" pitchFamily="2" charset="2"/>
              </a:rPr>
              <a:t> (2013)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SADC Law Enforcement and Anti-Poaching Strategy (2015)</a:t>
            </a:r>
          </a:p>
          <a:p>
            <a:pPr marL="466725" lvl="1" indent="-285750">
              <a:buFont typeface="Arial" panose="020B0604020202020204" pitchFamily="34" charset="0"/>
              <a:buChar char="•"/>
            </a:pPr>
            <a:r>
              <a:rPr lang="en-US" sz="1300" dirty="0">
                <a:sym typeface="Wingdings" pitchFamily="2" charset="2"/>
              </a:rPr>
              <a:t>SADC Tourism </a:t>
            </a:r>
            <a:r>
              <a:rPr lang="en-US" sz="1300" dirty="0" err="1">
                <a:sym typeface="Wingdings" pitchFamily="2" charset="2"/>
              </a:rPr>
              <a:t>Programme</a:t>
            </a:r>
            <a:r>
              <a:rPr lang="en-US" sz="1300" dirty="0">
                <a:sym typeface="Wingdings" pitchFamily="2" charset="2"/>
              </a:rPr>
              <a:t> (under development)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7396DFC8-8F12-4AD5-B6DC-02AC7262B717}"/>
              </a:ext>
            </a:extLst>
          </p:cNvPr>
          <p:cNvSpPr txBox="1">
            <a:spLocks/>
          </p:cNvSpPr>
          <p:nvPr/>
        </p:nvSpPr>
        <p:spPr bwMode="auto">
          <a:xfrm>
            <a:off x="308583" y="265291"/>
            <a:ext cx="6957453" cy="5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09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18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27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36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 dirty="0">
                <a:solidFill>
                  <a:schemeClr val="tx1"/>
                </a:solidFill>
              </a:rPr>
              <a:t>TUPNR Programme overview </a:t>
            </a:r>
            <a:endParaRPr lang="en-US" b="1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7732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5C0772-7B0F-420C-9FCD-2CE615C14A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sz="1400" dirty="0"/>
              <a:t>Strengthen the role of the SADC Sec. in </a:t>
            </a:r>
            <a:r>
              <a:rPr lang="en-GB" sz="1400" b="1" dirty="0"/>
              <a:t>implementing SADC Protocols, Strategies and Programmes </a:t>
            </a:r>
            <a:r>
              <a:rPr lang="en-GB" sz="1400" dirty="0"/>
              <a:t>for TFCAs and NRM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/>
              <a:t>Initiate processes to </a:t>
            </a:r>
            <a:r>
              <a:rPr lang="en-US" sz="1400" b="1" dirty="0"/>
              <a:t>improve national frameworks </a:t>
            </a:r>
            <a:r>
              <a:rPr lang="en-US" sz="1400" dirty="0"/>
              <a:t>through TFCA focal points</a:t>
            </a:r>
            <a:endParaRPr lang="en-GB" sz="1400" dirty="0"/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Support regional learning through the development and institutional strengthening of the </a:t>
            </a:r>
            <a:r>
              <a:rPr lang="en-GB" sz="1400" b="1" dirty="0"/>
              <a:t>SADC TFCA Network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/>
              <a:t>Improve </a:t>
            </a:r>
            <a:r>
              <a:rPr lang="en-GB" sz="1400" b="1" dirty="0"/>
              <a:t>transboundary cooperation in 3 selected TFCA</a:t>
            </a:r>
            <a:r>
              <a:rPr lang="en-GB" sz="1400" dirty="0"/>
              <a:t> (Ai/</a:t>
            </a:r>
            <a:r>
              <a:rPr lang="en-GB" sz="1400" dirty="0" err="1"/>
              <a:t>Ais</a:t>
            </a:r>
            <a:r>
              <a:rPr lang="en-GB" sz="1400" dirty="0"/>
              <a:t>/ </a:t>
            </a:r>
            <a:r>
              <a:rPr lang="en-GB" sz="1400" dirty="0" err="1"/>
              <a:t>Richtersveld</a:t>
            </a:r>
            <a:r>
              <a:rPr lang="en-GB" sz="1400" dirty="0"/>
              <a:t>, Lubombo &amp; Malawi-Zambia)  </a:t>
            </a:r>
          </a:p>
          <a:p>
            <a:endParaRPr lang="en-US" sz="1400" dirty="0"/>
          </a:p>
          <a:p>
            <a:r>
              <a:rPr lang="en-US" sz="1400" b="1" dirty="0"/>
              <a:t>Cross-cutting components</a:t>
            </a:r>
            <a:r>
              <a:rPr lang="en-US" sz="1400" dirty="0"/>
              <a:t>: LEAP and Tourism </a:t>
            </a:r>
            <a:endParaRPr lang="en-BW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07FB0E-A958-41B5-ABA2-342A3E0D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Components of work </a:t>
            </a:r>
            <a:endParaRPr lang="en-BW" sz="24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DB17C-109F-4BA7-9687-C4DCC99A5E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F234E-62F8-47C1-88DD-1F0A1298BB1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6BF54-FB2A-4F9F-8B5B-D3FDA5BD81F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87365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17478-48AD-432E-A225-51A323FFA07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CD15D-F5C5-48B4-8611-5064F5BDAD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6EB8-92EE-4767-8AF1-2020F72C9E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2C3BC21B-C392-4C35-9D4B-539526815594}"/>
              </a:ext>
            </a:extLst>
          </p:cNvPr>
          <p:cNvSpPr txBox="1">
            <a:spLocks/>
          </p:cNvSpPr>
          <p:nvPr/>
        </p:nvSpPr>
        <p:spPr bwMode="auto">
          <a:xfrm>
            <a:off x="429599" y="231335"/>
            <a:ext cx="6957453" cy="538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7" tIns="45705" rIns="91407" bIns="45705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09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18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27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36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 dirty="0">
                <a:solidFill>
                  <a:schemeClr val="tx1"/>
                </a:solidFill>
              </a:rPr>
              <a:t>Implementation Approach</a:t>
            </a:r>
            <a:endParaRPr lang="en-US" b="1" kern="0" dirty="0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5A9B7A8-89E6-4DAD-94A7-E362D4408818}"/>
              </a:ext>
            </a:extLst>
          </p:cNvPr>
          <p:cNvGrpSpPr/>
          <p:nvPr/>
        </p:nvGrpSpPr>
        <p:grpSpPr>
          <a:xfrm>
            <a:off x="346509" y="914400"/>
            <a:ext cx="7969718" cy="3488030"/>
            <a:chOff x="-417867" y="2736477"/>
            <a:chExt cx="9898163" cy="40048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E92DCA2-D860-4F41-A9C5-285F98603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2508" y="3007570"/>
              <a:ext cx="1256453" cy="46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dirty="0">
                  <a:latin typeface="Calibri" charset="0"/>
                </a:rPr>
                <a:t>Regional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68E612E-AFF0-40DF-AF18-EAFA4D8BD8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7922" y="4074369"/>
              <a:ext cx="1217533" cy="430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2200" dirty="0">
                  <a:latin typeface="Calibri" charset="0"/>
                </a:rPr>
                <a:t>National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4AE793-ABB4-424C-BC77-2017E1098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flipH="1">
              <a:off x="4539208" y="5152283"/>
              <a:ext cx="1073073" cy="45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2000" b="1" dirty="0">
                  <a:latin typeface="Calibri" charset="0"/>
                </a:rPr>
                <a:t>TFCA</a:t>
              </a:r>
            </a:p>
          </p:txBody>
        </p:sp>
        <p:grpSp>
          <p:nvGrpSpPr>
            <p:cNvPr id="35" name="Group 8">
              <a:extLst>
                <a:ext uri="{FF2B5EF4-FFF2-40B4-BE49-F238E27FC236}">
                  <a16:creationId xmlns:a16="http://schemas.microsoft.com/office/drawing/2014/main" id="{15AE0B4C-BAEF-4AB9-93C9-0201B697F1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15208" y="5979368"/>
              <a:ext cx="4065292" cy="762000"/>
              <a:chOff x="2362200" y="3962400"/>
              <a:chExt cx="4065292" cy="762000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E5E45259-85B4-4565-A5FD-D61C437B918E}"/>
                  </a:ext>
                </a:extLst>
              </p:cNvPr>
              <p:cNvSpPr/>
              <p:nvPr/>
            </p:nvSpPr>
            <p:spPr>
              <a:xfrm>
                <a:off x="2362200" y="3962400"/>
                <a:ext cx="4065292" cy="762000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2" name="TextBox 7">
                <a:extLst>
                  <a:ext uri="{FF2B5EF4-FFF2-40B4-BE49-F238E27FC236}">
                    <a16:creationId xmlns:a16="http://schemas.microsoft.com/office/drawing/2014/main" id="{AE217BBF-E91E-4E63-BA42-BE4F9045B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4600" y="4157246"/>
                <a:ext cx="3133678" cy="33855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Calibri" charset="0"/>
                    <a:cs typeface="ＭＳ Ｐゴシック" charset="-128"/>
                  </a:rPr>
                  <a:t>Parks – Communal Land – Pvt. Land</a:t>
                </a:r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A9CD9F4-B362-4353-B27A-67EFEFA0F451}"/>
                </a:ext>
              </a:extLst>
            </p:cNvPr>
            <p:cNvCxnSpPr/>
            <p:nvPr/>
          </p:nvCxnSpPr>
          <p:spPr>
            <a:xfrm rot="10800000" flipV="1">
              <a:off x="4005808" y="5523756"/>
              <a:ext cx="533400" cy="455612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38A1732-696A-4309-8077-959C73D1904F}"/>
                </a:ext>
              </a:extLst>
            </p:cNvPr>
            <p:cNvCxnSpPr/>
            <p:nvPr/>
          </p:nvCxnSpPr>
          <p:spPr>
            <a:xfrm rot="5400000">
              <a:off x="4426496" y="5636468"/>
              <a:ext cx="455612" cy="230188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3D571E3-278A-4BFC-BFF1-269DB749A7B4}"/>
                </a:ext>
              </a:extLst>
            </p:cNvPr>
            <p:cNvCxnSpPr/>
            <p:nvPr/>
          </p:nvCxnSpPr>
          <p:spPr>
            <a:xfrm rot="16200000" flipH="1">
              <a:off x="4887665" y="5642025"/>
              <a:ext cx="457200" cy="217487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E59830FF-3583-4186-8598-1E9C16D3074A}"/>
                </a:ext>
              </a:extLst>
            </p:cNvPr>
            <p:cNvCxnSpPr/>
            <p:nvPr/>
          </p:nvCxnSpPr>
          <p:spPr>
            <a:xfrm>
              <a:off x="5225008" y="5523756"/>
              <a:ext cx="609600" cy="4572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arrow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973A4BD1-765C-426C-9C4D-180B8C510B6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582071" y="3802906"/>
              <a:ext cx="677863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B2F2EA60-4393-47BA-864F-F7A20965A32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 flipH="1" flipV="1">
              <a:off x="4609071" y="4845593"/>
              <a:ext cx="677863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" name="TextBox 49">
              <a:extLst>
                <a:ext uri="{FF2B5EF4-FFF2-40B4-BE49-F238E27FC236}">
                  <a16:creationId xmlns:a16="http://schemas.microsoft.com/office/drawing/2014/main" id="{20463FB4-E6D6-4DB4-A9D4-2BE3CC07F5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7867" y="2736477"/>
              <a:ext cx="3189669" cy="13428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1400" b="1" dirty="0"/>
                <a:t>Dev. of new regional standards and policies</a:t>
              </a:r>
              <a:r>
                <a:rPr lang="en-US" altLang="de-DE" sz="1400" dirty="0"/>
                <a:t>: LEAP, TFCA M&amp;E System, SADC Guidelines, MEAs (CITES, CBD), Tourism </a:t>
              </a:r>
            </a:p>
          </p:txBody>
        </p:sp>
        <p:sp>
          <p:nvSpPr>
            <p:cNvPr id="43" name="TextBox 50">
              <a:extLst>
                <a:ext uri="{FF2B5EF4-FFF2-40B4-BE49-F238E27FC236}">
                  <a16:creationId xmlns:a16="http://schemas.microsoft.com/office/drawing/2014/main" id="{ADF45BE5-C578-4B51-B606-E3C33A310A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7867" y="4923185"/>
              <a:ext cx="3189667" cy="10954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1400" b="1" dirty="0"/>
                <a:t>Testing new Models</a:t>
              </a:r>
              <a:r>
                <a:rPr lang="en-US" altLang="de-DE" sz="1400" dirty="0"/>
                <a:t>: Cross-border Governance, Income Generation, Tourism Development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854ECEE-BFFD-4564-B352-6B940F79677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3167608" y="3267920"/>
              <a:ext cx="1104900" cy="793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0491A877-06BA-427F-82B1-9F0F15D15D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167608" y="4334718"/>
              <a:ext cx="110490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4C462D8-10B4-42D0-BAB2-B9ADF4CCDE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015209" y="5325318"/>
              <a:ext cx="1382713" cy="158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 type="stealth" w="lg" len="lg"/>
              <a:tailEnd type="stealth" w="lg" len="lg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72302BE-8924-4176-9E1D-1C2C70882AC3}"/>
                </a:ext>
              </a:extLst>
            </p:cNvPr>
            <p:cNvSpPr txBox="1"/>
            <p:nvPr/>
          </p:nvSpPr>
          <p:spPr>
            <a:xfrm rot="5400000">
              <a:off x="5869525" y="4266514"/>
              <a:ext cx="2052638" cy="458675"/>
            </a:xfrm>
            <a:prstGeom prst="rect">
              <a:avLst/>
            </a:prstGeom>
            <a:noFill/>
          </p:spPr>
          <p:txBody>
            <a:bodyPr wrap="square" lIns="91418" tIns="45710" rIns="91418" bIns="45710" rtlCol="0">
              <a:spAutoFit/>
            </a:bodyPr>
            <a:lstStyle/>
            <a:p>
              <a:r>
                <a:rPr lang="de-DE" sz="1800" b="1" dirty="0"/>
                <a:t>TFCA Network</a:t>
              </a:r>
              <a:endParaRPr lang="en-US" sz="1800" b="1" dirty="0"/>
            </a:p>
          </p:txBody>
        </p:sp>
        <p:sp>
          <p:nvSpPr>
            <p:cNvPr id="48" name="Right Brace 47">
              <a:extLst>
                <a:ext uri="{FF2B5EF4-FFF2-40B4-BE49-F238E27FC236}">
                  <a16:creationId xmlns:a16="http://schemas.microsoft.com/office/drawing/2014/main" id="{F4833362-8703-4EFD-AA04-8E2BE342C43F}"/>
                </a:ext>
              </a:extLst>
            </p:cNvPr>
            <p:cNvSpPr/>
            <p:nvPr/>
          </p:nvSpPr>
          <p:spPr bwMode="auto">
            <a:xfrm>
              <a:off x="5885554" y="3109292"/>
              <a:ext cx="753616" cy="2767980"/>
            </a:xfrm>
            <a:prstGeom prst="rightBrac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18" tIns="45710" rIns="91418" bIns="45710" numCol="1" rtlCol="0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200" b="1">
                <a:solidFill>
                  <a:srgbClr val="999999"/>
                </a:solidFill>
                <a:latin typeface="Arial" charset="0"/>
              </a:endParaRPr>
            </a:p>
          </p:txBody>
        </p:sp>
        <p:sp>
          <p:nvSpPr>
            <p:cNvPr id="49" name="TextBox 50">
              <a:extLst>
                <a:ext uri="{FF2B5EF4-FFF2-40B4-BE49-F238E27FC236}">
                  <a16:creationId xmlns:a16="http://schemas.microsoft.com/office/drawing/2014/main" id="{1363507D-CD6C-4984-9AF1-F91A871E04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17867" y="4059089"/>
              <a:ext cx="3189669" cy="848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1400" b="1" dirty="0"/>
                <a:t>Capacity Development </a:t>
              </a:r>
              <a:r>
                <a:rPr lang="en-US" altLang="de-DE" sz="1400" dirty="0"/>
                <a:t>for domestication of SADC policies and standards</a:t>
              </a:r>
            </a:p>
          </p:txBody>
        </p:sp>
        <p:sp>
          <p:nvSpPr>
            <p:cNvPr id="50" name="TextBox 50">
              <a:extLst>
                <a:ext uri="{FF2B5EF4-FFF2-40B4-BE49-F238E27FC236}">
                  <a16:creationId xmlns:a16="http://schemas.microsoft.com/office/drawing/2014/main" id="{82FF61FF-F6BD-4F4E-9DD0-6818AE970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7" y="3598425"/>
              <a:ext cx="2316009" cy="1384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91418" tIns="45710" rIns="91418" bIns="4571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de-DE" sz="1400" dirty="0"/>
                <a:t>Support TFCA practitioners through increased </a:t>
              </a:r>
              <a:r>
                <a:rPr lang="en-US" altLang="de-DE" sz="1400" b="1" dirty="0"/>
                <a:t>sharing of information </a:t>
              </a:r>
              <a:r>
                <a:rPr lang="en-US" altLang="de-DE" sz="1400" dirty="0"/>
                <a:t>and  </a:t>
              </a:r>
            </a:p>
            <a:p>
              <a:pPr eaLnBrk="1" hangingPunct="1"/>
              <a:r>
                <a:rPr lang="en-US" altLang="de-DE" sz="1400" b="1" dirty="0"/>
                <a:t>regional learning </a:t>
              </a:r>
              <a:endParaRPr lang="en-US" alt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5543884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07032D-897D-47BD-9069-E8ED615CE0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GIZ provides significant resources and assistance to establish it</a:t>
            </a:r>
          </a:p>
          <a:p>
            <a:pPr lvl="1"/>
            <a:r>
              <a:rPr lang="en-US" dirty="0"/>
              <a:t>Some support from other donors (PPF, WWF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Funding runs out by December 2020 </a:t>
            </a:r>
          </a:p>
          <a:p>
            <a:endParaRPr lang="en-US" dirty="0"/>
          </a:p>
          <a:p>
            <a:endParaRPr lang="en-B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9A9785-90EB-4982-9C0F-B726E2B6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TFCA Network long-term sustainability study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8B3DF-80E6-42F9-B958-ECEFD1CE87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DB80-654B-4D30-97AE-E70C9660AF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D804-350F-4F1C-BAF2-C0642524F9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3891BC-6006-4E7B-B1F8-AA69045F7580}"/>
              </a:ext>
            </a:extLst>
          </p:cNvPr>
          <p:cNvSpPr txBox="1">
            <a:spLocks/>
          </p:cNvSpPr>
          <p:nvPr/>
        </p:nvSpPr>
        <p:spPr bwMode="auto">
          <a:xfrm>
            <a:off x="319743" y="1893926"/>
            <a:ext cx="5506522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sz="1500" b="1" kern="0" dirty="0">
                <a:solidFill>
                  <a:schemeClr val="tx1"/>
                </a:solidFill>
              </a:rPr>
              <a:t>TFCA Network elements GIZ supported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60C297-BC53-46E5-8047-B6A72A228F10}"/>
              </a:ext>
            </a:extLst>
          </p:cNvPr>
          <p:cNvSpPr txBox="1">
            <a:spLocks/>
          </p:cNvSpPr>
          <p:nvPr/>
        </p:nvSpPr>
        <p:spPr>
          <a:xfrm>
            <a:off x="319743" y="2343992"/>
            <a:ext cx="4040188" cy="2049091"/>
          </a:xfrm>
          <a:prstGeom prst="rect">
            <a:avLst/>
          </a:prstGeom>
        </p:spPr>
        <p:txBody>
          <a:bodyPr/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TFCA Portal (Website + Intranet)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TFCA Network Facilitation/Coordination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Annual TFCA Network/SC meetings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CoPs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Staff: Technical Adviser – TFCA Network 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556E939-6CA0-4D52-B88E-9D00658C32E7}"/>
              </a:ext>
            </a:extLst>
          </p:cNvPr>
          <p:cNvSpPr txBox="1">
            <a:spLocks/>
          </p:cNvSpPr>
          <p:nvPr/>
        </p:nvSpPr>
        <p:spPr>
          <a:xfrm>
            <a:off x="3710802" y="2343992"/>
            <a:ext cx="4445970" cy="2049092"/>
          </a:xfrm>
          <a:prstGeom prst="rect">
            <a:avLst/>
          </a:prstGeom>
        </p:spPr>
        <p:txBody>
          <a:bodyPr/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Technical Committee on Wildlife meetings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Participation at international events (CITES, CBD)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Development of SADC TFCA Guidelines </a:t>
            </a:r>
          </a:p>
          <a:p>
            <a:pPr defTabSz="914400"/>
            <a:endParaRPr lang="en-US" sz="13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2031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936B043-5223-4298-933D-7DEAC2143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816" y="240212"/>
            <a:ext cx="8567183" cy="540544"/>
          </a:xfrm>
        </p:spPr>
        <p:txBody>
          <a:bodyPr/>
          <a:lstStyle/>
          <a:p>
            <a:r>
              <a:rPr lang="en-US" dirty="0"/>
              <a:t>Network satisfaction survey  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ED6AC-7856-419C-9077-ED710B5BB53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E001D-DAB0-457C-9476-28D61944D0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4E266-795B-4812-A4A0-89C8B60A0D1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6</a:t>
            </a:fld>
            <a:endParaRPr lang="en-GB" dirty="0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5C7B6B5F-4F28-4BD1-94F6-A9791CE34199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936302"/>
              </p:ext>
            </p:extLst>
          </p:nvPr>
        </p:nvGraphicFramePr>
        <p:xfrm>
          <a:off x="2354630" y="983069"/>
          <a:ext cx="5394605" cy="394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3" imgW="5511800" imgH="4025900" progId="Word.Document.12">
                  <p:embed/>
                </p:oleObj>
              </mc:Choice>
              <mc:Fallback>
                <p:oleObj name="Document" r:id="rId3" imgW="5511800" imgH="4025900" progId="Word.Document.12">
                  <p:embed/>
                  <p:pic>
                    <p:nvPicPr>
                      <p:cNvPr id="8" name="Content Placeholder 7">
                        <a:extLst>
                          <a:ext uri="{FF2B5EF4-FFF2-40B4-BE49-F238E27FC236}">
                            <a16:creationId xmlns:a16="http://schemas.microsoft.com/office/drawing/2014/main" id="{C87B9053-3CAA-49CD-8D46-CBC27F831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4630" y="983069"/>
                        <a:ext cx="5394605" cy="3940299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43820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9A9785-90EB-4982-9C0F-B726E2B6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Network elements for continuation 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8B3DF-80E6-42F9-B958-ECEFD1CE876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3DB80-654B-4D30-97AE-E70C9660AF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9D804-350F-4F1C-BAF2-C0642524F9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83891BC-6006-4E7B-B1F8-AA69045F7580}"/>
              </a:ext>
            </a:extLst>
          </p:cNvPr>
          <p:cNvSpPr txBox="1">
            <a:spLocks/>
          </p:cNvSpPr>
          <p:nvPr/>
        </p:nvSpPr>
        <p:spPr bwMode="auto">
          <a:xfrm>
            <a:off x="319743" y="133024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b="1" kern="0" dirty="0">
                <a:solidFill>
                  <a:schemeClr val="tx1"/>
                </a:solidFill>
              </a:rPr>
              <a:t>Critical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F60C297-BC53-46E5-8047-B6A72A228F10}"/>
              </a:ext>
            </a:extLst>
          </p:cNvPr>
          <p:cNvSpPr txBox="1">
            <a:spLocks/>
          </p:cNvSpPr>
          <p:nvPr/>
        </p:nvSpPr>
        <p:spPr>
          <a:xfrm>
            <a:off x="319743" y="1862292"/>
            <a:ext cx="4040188" cy="2049091"/>
          </a:xfrm>
          <a:prstGeom prst="rect">
            <a:avLst/>
          </a:prstGeom>
        </p:spPr>
        <p:txBody>
          <a:bodyPr/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Grow the membership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The Portal &amp; website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The ‘warm body’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The Steering Committee (SC)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Est €60 to €75K pa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9A1AB602-34BB-4B5A-B1F7-DE6573B128EE}"/>
              </a:ext>
            </a:extLst>
          </p:cNvPr>
          <p:cNvSpPr txBox="1">
            <a:spLocks/>
          </p:cNvSpPr>
          <p:nvPr/>
        </p:nvSpPr>
        <p:spPr>
          <a:xfrm>
            <a:off x="3288343" y="1336040"/>
            <a:ext cx="4041775" cy="639762"/>
          </a:xfrm>
          <a:prstGeom prst="rect">
            <a:avLst/>
          </a:prstGeom>
        </p:spPr>
        <p:txBody>
          <a:bodyPr/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 defTabSz="914400">
              <a:buNone/>
            </a:pPr>
            <a:r>
              <a:rPr lang="en-US" b="1" kern="0" dirty="0">
                <a:solidFill>
                  <a:schemeClr val="tx1"/>
                </a:solidFill>
              </a:rPr>
              <a:t>Less essential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4556E939-6CA0-4D52-B88E-9D00658C32E7}"/>
              </a:ext>
            </a:extLst>
          </p:cNvPr>
          <p:cNvSpPr txBox="1">
            <a:spLocks/>
          </p:cNvSpPr>
          <p:nvPr/>
        </p:nvSpPr>
        <p:spPr>
          <a:xfrm>
            <a:off x="3223607" y="1913247"/>
            <a:ext cx="4041775" cy="2049092"/>
          </a:xfrm>
          <a:prstGeom prst="rect">
            <a:avLst/>
          </a:prstGeom>
        </p:spPr>
        <p:txBody>
          <a:bodyPr/>
          <a:lstStyle>
            <a:lvl1pPr marL="35995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1991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79870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39827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439827" indent="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None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5974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19698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79654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39611" indent="-359957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487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Communities of Practice (CoPs)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Workshops and meetings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Intl events</a:t>
            </a:r>
          </a:p>
          <a:p>
            <a:pPr defTabSz="914400"/>
            <a:r>
              <a:rPr lang="en-US" sz="1300" kern="0" dirty="0">
                <a:solidFill>
                  <a:schemeClr val="tx1"/>
                </a:solidFill>
              </a:rPr>
              <a:t>Top-up (€75 to €120K pa)</a:t>
            </a:r>
          </a:p>
          <a:p>
            <a:pPr defTabSz="914400"/>
            <a:endParaRPr lang="en-US" sz="13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0308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A69C21-C0B7-41A7-9361-EF785045F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options coming out of the TFCA Network long-term sustainability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4C5C8-A202-4BC7-81A6-A9E8ED2B89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82B51A-31C6-4155-87BB-57E6C51EDB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6F917-815B-4898-B429-E08955C464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27" name="Content Placeholder 4">
            <a:extLst>
              <a:ext uri="{FF2B5EF4-FFF2-40B4-BE49-F238E27FC236}">
                <a16:creationId xmlns:a16="http://schemas.microsoft.com/office/drawing/2014/main" id="{BD0EF9AE-5160-4446-A7E8-5FF7B8600C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436184"/>
              </p:ext>
            </p:extLst>
          </p:nvPr>
        </p:nvGraphicFramePr>
        <p:xfrm>
          <a:off x="1020049" y="925830"/>
          <a:ext cx="6602452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89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12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7540">
                <a:tc>
                  <a:txBody>
                    <a:bodyPr/>
                    <a:lstStyle/>
                    <a:p>
                      <a:r>
                        <a:rPr lang="en-US" sz="1800" b="1" dirty="0"/>
                        <a:t>The 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At least appoint a person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Tasks include all the critical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Likely costs €60k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per year</a:t>
                      </a:r>
                    </a:p>
                    <a:p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203">
                <a:tc>
                  <a:txBody>
                    <a:bodyPr/>
                    <a:lstStyle/>
                    <a:p>
                      <a:r>
                        <a:rPr lang="en-US" sz="1800" b="1" dirty="0"/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Base Scenario plus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Warm body secures</a:t>
                      </a:r>
                      <a:r>
                        <a:rPr lang="en-US" sz="1800" baseline="0" dirty="0"/>
                        <a:t> ad-hoc funding for  additional workshops, guidelines etc.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Fewer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/>
                        <a:t>Operating costs €100k to €130k per year </a:t>
                      </a: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214">
                <a:tc>
                  <a:txBody>
                    <a:bodyPr/>
                    <a:lstStyle/>
                    <a:p>
                      <a:r>
                        <a:rPr lang="en-US" sz="1800" b="1" dirty="0"/>
                        <a:t>Best case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The Full Monty as per current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/>
                        <a:t>€180k to €200k per</a:t>
                      </a:r>
                      <a:r>
                        <a:rPr lang="en-US" sz="1800" baseline="0" dirty="0"/>
                        <a:t> year </a:t>
                      </a:r>
                      <a:r>
                        <a:rPr lang="en-US" sz="1800" dirty="0"/>
                        <a:t>or maybe more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51055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1FFCF2-55DB-46DC-BABA-6AC8353EB7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PDF document</a:t>
            </a:r>
            <a:endParaRPr lang="en-BW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79BE2E-13A2-484C-B6DB-C69482040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Itemised</a:t>
            </a:r>
            <a:r>
              <a:rPr lang="en-US" dirty="0"/>
              <a:t> costing per network function </a:t>
            </a:r>
            <a:endParaRPr lang="en-BW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2CF3F-9246-4E1D-9CDB-9E9781858D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GB" dirty="0"/>
              <a:t>13 June 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72890-3621-4A2C-A8C5-5BC63D7DD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TFCA Network Donor Coordination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6D0BB-0204-4AAA-918E-7CF9B85242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GB"/>
              <a:t>Page </a:t>
            </a:r>
            <a:fld id="{3A8B5DB7-81A8-4ED4-916B-6B23CD60368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61185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aster English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5256</TotalTime>
  <Words>814</Words>
  <Application>Microsoft Office PowerPoint</Application>
  <PresentationFormat>On-screen Show (16:9)</PresentationFormat>
  <Paragraphs>120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MS PGothic</vt:lpstr>
      <vt:lpstr>Arial</vt:lpstr>
      <vt:lpstr>Calibri</vt:lpstr>
      <vt:lpstr>Symbol</vt:lpstr>
      <vt:lpstr>Wingdings</vt:lpstr>
      <vt:lpstr>Master English</vt:lpstr>
      <vt:lpstr>Document</vt:lpstr>
      <vt:lpstr>SADC TFCA Network Long-term Sustainability </vt:lpstr>
      <vt:lpstr>PowerPoint Presentation</vt:lpstr>
      <vt:lpstr>Components of work </vt:lpstr>
      <vt:lpstr>PowerPoint Presentation</vt:lpstr>
      <vt:lpstr>TFCA Network long-term sustainability study</vt:lpstr>
      <vt:lpstr>Network satisfaction survey  </vt:lpstr>
      <vt:lpstr>Important Network elements for continuation </vt:lpstr>
      <vt:lpstr>Funding options coming out of the TFCA Network long-term sustainability</vt:lpstr>
      <vt:lpstr>Itemised costing per network function </vt:lpstr>
      <vt:lpstr>Avenues for secure funding to the Network</vt:lpstr>
      <vt:lpstr>Recommendations 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KAZA: Nature Experiences without Borders – African Tourism of the Future</dc:title>
  <dc:creator>Lisa Blanken</dc:creator>
  <cp:lastModifiedBy>Lisa Blanken</cp:lastModifiedBy>
  <cp:revision>16</cp:revision>
  <dcterms:created xsi:type="dcterms:W3CDTF">2019-04-16T08:51:24Z</dcterms:created>
  <dcterms:modified xsi:type="dcterms:W3CDTF">2019-06-13T06:29:56Z</dcterms:modified>
</cp:coreProperties>
</file>